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9" r:id="rId6"/>
    <p:sldId id="261" r:id="rId7"/>
    <p:sldId id="273" r:id="rId8"/>
    <p:sldId id="260" r:id="rId9"/>
    <p:sldId id="277" r:id="rId10"/>
    <p:sldId id="274" r:id="rId11"/>
    <p:sldId id="276" r:id="rId12"/>
    <p:sldId id="275" r:id="rId13"/>
    <p:sldId id="27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000644"/>
    <a:srgbClr val="A7FF00"/>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5D7FE-DF7E-452A-8363-3D16A8CF3672}" v="7" dt="2021-12-06T10:20:10.479"/>
    <p1510:client id="{DED24A35-1AD0-F747-A31F-465DB6434355}" v="2" dt="2021-12-05T11:20:29.197"/>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autoAdjust="0"/>
    <p:restoredTop sz="74710" autoAdjust="0"/>
  </p:normalViewPr>
  <p:slideViewPr>
    <p:cSldViewPr snapToGrid="0">
      <p:cViewPr varScale="1">
        <p:scale>
          <a:sx n="62" d="100"/>
          <a:sy n="62" d="100"/>
        </p:scale>
        <p:origin x="16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BFA5D7FE-DF7E-452A-8363-3D16A8CF3672}"/>
    <pc:docChg chg="undo custSel addSld modSld">
      <pc:chgData name="Thomas Noordeloos" userId="df9f46e9-7760-4f6a-814f-9e8180d7b46a" providerId="ADAL" clId="{BFA5D7FE-DF7E-452A-8363-3D16A8CF3672}" dt="2021-12-06T10:20:10.479" v="53" actId="1440"/>
      <pc:docMkLst>
        <pc:docMk/>
      </pc:docMkLst>
      <pc:sldChg chg="modSp mod">
        <pc:chgData name="Thomas Noordeloos" userId="df9f46e9-7760-4f6a-814f-9e8180d7b46a" providerId="ADAL" clId="{BFA5D7FE-DF7E-452A-8363-3D16A8CF3672}" dt="2021-12-06T10:00:22.718" v="3" actId="14100"/>
        <pc:sldMkLst>
          <pc:docMk/>
          <pc:sldMk cId="2859079353" sldId="256"/>
        </pc:sldMkLst>
        <pc:spChg chg="mod">
          <ac:chgData name="Thomas Noordeloos" userId="df9f46e9-7760-4f6a-814f-9e8180d7b46a" providerId="ADAL" clId="{BFA5D7FE-DF7E-452A-8363-3D16A8CF3672}" dt="2021-12-06T10:00:22.718" v="3" actId="14100"/>
          <ac:spMkLst>
            <pc:docMk/>
            <pc:sldMk cId="2859079353" sldId="256"/>
            <ac:spMk id="6" creationId="{81B96BA2-902A-4078-8942-E8A2417A9A29}"/>
          </ac:spMkLst>
        </pc:spChg>
      </pc:sldChg>
      <pc:sldChg chg="modNotesTx">
        <pc:chgData name="Thomas Noordeloos" userId="df9f46e9-7760-4f6a-814f-9e8180d7b46a" providerId="ADAL" clId="{BFA5D7FE-DF7E-452A-8363-3D16A8CF3672}" dt="2021-12-06T10:00:49.805" v="8" actId="6549"/>
        <pc:sldMkLst>
          <pc:docMk/>
          <pc:sldMk cId="318625009" sldId="259"/>
        </pc:sldMkLst>
      </pc:sldChg>
      <pc:sldChg chg="addSp modSp mod modAnim">
        <pc:chgData name="Thomas Noordeloos" userId="df9f46e9-7760-4f6a-814f-9e8180d7b46a" providerId="ADAL" clId="{BFA5D7FE-DF7E-452A-8363-3D16A8CF3672}" dt="2021-12-06T10:09:44.454" v="46"/>
        <pc:sldMkLst>
          <pc:docMk/>
          <pc:sldMk cId="1557581461" sldId="260"/>
        </pc:sldMkLst>
        <pc:spChg chg="mod">
          <ac:chgData name="Thomas Noordeloos" userId="df9f46e9-7760-4f6a-814f-9e8180d7b46a" providerId="ADAL" clId="{BFA5D7FE-DF7E-452A-8363-3D16A8CF3672}" dt="2021-12-06T10:02:57.202" v="9" actId="21"/>
          <ac:spMkLst>
            <pc:docMk/>
            <pc:sldMk cId="1557581461" sldId="260"/>
            <ac:spMk id="3" creationId="{D92CB730-4749-4040-9C59-823FAAB6F093}"/>
          </ac:spMkLst>
        </pc:spChg>
        <pc:spChg chg="add mod">
          <ac:chgData name="Thomas Noordeloos" userId="df9f46e9-7760-4f6a-814f-9e8180d7b46a" providerId="ADAL" clId="{BFA5D7FE-DF7E-452A-8363-3D16A8CF3672}" dt="2021-12-06T10:03:06.304" v="12" actId="14100"/>
          <ac:spMkLst>
            <pc:docMk/>
            <pc:sldMk cId="1557581461" sldId="260"/>
            <ac:spMk id="6" creationId="{6DCA1CBE-3D1D-4A0D-AAAF-8FB7BAD8D483}"/>
          </ac:spMkLst>
        </pc:spChg>
        <pc:spChg chg="add mod">
          <ac:chgData name="Thomas Noordeloos" userId="df9f46e9-7760-4f6a-814f-9e8180d7b46a" providerId="ADAL" clId="{BFA5D7FE-DF7E-452A-8363-3D16A8CF3672}" dt="2021-12-06T10:09:41.249" v="45" actId="1076"/>
          <ac:spMkLst>
            <pc:docMk/>
            <pc:sldMk cId="1557581461" sldId="260"/>
            <ac:spMk id="8" creationId="{43F792D6-C375-4D6D-AED3-A7B7EB9AB0DD}"/>
          </ac:spMkLst>
        </pc:spChg>
      </pc:sldChg>
      <pc:sldChg chg="addSp delSp modSp add mod delAnim">
        <pc:chgData name="Thomas Noordeloos" userId="df9f46e9-7760-4f6a-814f-9e8180d7b46a" providerId="ADAL" clId="{BFA5D7FE-DF7E-452A-8363-3D16A8CF3672}" dt="2021-12-06T10:20:10.479" v="53" actId="1440"/>
        <pc:sldMkLst>
          <pc:docMk/>
          <pc:sldMk cId="2169097830" sldId="277"/>
        </pc:sldMkLst>
        <pc:spChg chg="del mod">
          <ac:chgData name="Thomas Noordeloos" userId="df9f46e9-7760-4f6a-814f-9e8180d7b46a" providerId="ADAL" clId="{BFA5D7FE-DF7E-452A-8363-3D16A8CF3672}" dt="2021-12-06T10:19:54.412" v="50" actId="478"/>
          <ac:spMkLst>
            <pc:docMk/>
            <pc:sldMk cId="2169097830" sldId="277"/>
            <ac:spMk id="3" creationId="{D92CB730-4749-4040-9C59-823FAAB6F093}"/>
          </ac:spMkLst>
        </pc:spChg>
        <pc:spChg chg="del mod">
          <ac:chgData name="Thomas Noordeloos" userId="df9f46e9-7760-4f6a-814f-9e8180d7b46a" providerId="ADAL" clId="{BFA5D7FE-DF7E-452A-8363-3D16A8CF3672}" dt="2021-12-06T10:19:54.412" v="50" actId="478"/>
          <ac:spMkLst>
            <pc:docMk/>
            <pc:sldMk cId="2169097830" sldId="277"/>
            <ac:spMk id="6" creationId="{6DCA1CBE-3D1D-4A0D-AAAF-8FB7BAD8D483}"/>
          </ac:spMkLst>
        </pc:spChg>
        <pc:spChg chg="del mod">
          <ac:chgData name="Thomas Noordeloos" userId="df9f46e9-7760-4f6a-814f-9e8180d7b46a" providerId="ADAL" clId="{BFA5D7FE-DF7E-452A-8363-3D16A8CF3672}" dt="2021-12-06T10:19:54.412" v="50" actId="478"/>
          <ac:spMkLst>
            <pc:docMk/>
            <pc:sldMk cId="2169097830" sldId="277"/>
            <ac:spMk id="8" creationId="{43F792D6-C375-4D6D-AED3-A7B7EB9AB0DD}"/>
          </ac:spMkLst>
        </pc:spChg>
        <pc:picChg chg="del mod">
          <ac:chgData name="Thomas Noordeloos" userId="df9f46e9-7760-4f6a-814f-9e8180d7b46a" providerId="ADAL" clId="{BFA5D7FE-DF7E-452A-8363-3D16A8CF3672}" dt="2021-12-06T10:19:54.412" v="50" actId="478"/>
          <ac:picMkLst>
            <pc:docMk/>
            <pc:sldMk cId="2169097830" sldId="277"/>
            <ac:picMk id="5" creationId="{17B4D3C0-098C-9A48-95E2-5233DBEBB9E9}"/>
          </ac:picMkLst>
        </pc:picChg>
        <pc:picChg chg="add mod">
          <ac:chgData name="Thomas Noordeloos" userId="df9f46e9-7760-4f6a-814f-9e8180d7b46a" providerId="ADAL" clId="{BFA5D7FE-DF7E-452A-8363-3D16A8CF3672}" dt="2021-12-06T10:20:10.479" v="53" actId="1440"/>
          <ac:picMkLst>
            <pc:docMk/>
            <pc:sldMk cId="2169097830" sldId="277"/>
            <ac:picMk id="1026" creationId="{B2E738E3-BA37-4C57-9B39-3ECBFD355A59}"/>
          </ac:picMkLst>
        </pc:picChg>
      </pc:sldChg>
    </pc:docChg>
  </pc:docChgLst>
  <pc:docChgLst>
    <pc:chgData name="Romy Mil" userId="fb26a7d7-878e-4324-9e77-4a613a79da9f" providerId="ADAL" clId="{DED24A35-1AD0-F747-A31F-465DB6434355}"/>
    <pc:docChg chg="modSld">
      <pc:chgData name="Romy Mil" userId="fb26a7d7-878e-4324-9e77-4a613a79da9f" providerId="ADAL" clId="{DED24A35-1AD0-F747-A31F-465DB6434355}" dt="2021-12-06T07:35:17.419" v="7" actId="20577"/>
      <pc:docMkLst>
        <pc:docMk/>
      </pc:docMkLst>
      <pc:sldChg chg="modSp mod">
        <pc:chgData name="Romy Mil" userId="fb26a7d7-878e-4324-9e77-4a613a79da9f" providerId="ADAL" clId="{DED24A35-1AD0-F747-A31F-465DB6434355}" dt="2021-12-05T11:20:31.516" v="2" actId="20577"/>
        <pc:sldMkLst>
          <pc:docMk/>
          <pc:sldMk cId="2859079353" sldId="256"/>
        </pc:sldMkLst>
        <pc:spChg chg="mod">
          <ac:chgData name="Romy Mil" userId="fb26a7d7-878e-4324-9e77-4a613a79da9f" providerId="ADAL" clId="{DED24A35-1AD0-F747-A31F-465DB6434355}" dt="2021-12-05T11:20:31.516" v="2" actId="20577"/>
          <ac:spMkLst>
            <pc:docMk/>
            <pc:sldMk cId="2859079353" sldId="256"/>
            <ac:spMk id="6" creationId="{81B96BA2-902A-4078-8942-E8A2417A9A29}"/>
          </ac:spMkLst>
        </pc:spChg>
      </pc:sldChg>
      <pc:sldChg chg="modSp mod">
        <pc:chgData name="Romy Mil" userId="fb26a7d7-878e-4324-9e77-4a613a79da9f" providerId="ADAL" clId="{DED24A35-1AD0-F747-A31F-465DB6434355}" dt="2021-12-06T07:35:17.419" v="7" actId="20577"/>
        <pc:sldMkLst>
          <pc:docMk/>
          <pc:sldMk cId="3099656489" sldId="274"/>
        </pc:sldMkLst>
        <pc:spChg chg="mod">
          <ac:chgData name="Romy Mil" userId="fb26a7d7-878e-4324-9e77-4a613a79da9f" providerId="ADAL" clId="{DED24A35-1AD0-F747-A31F-465DB6434355}" dt="2021-12-06T07:35:14.093" v="6" actId="20577"/>
          <ac:spMkLst>
            <pc:docMk/>
            <pc:sldMk cId="3099656489" sldId="274"/>
            <ac:spMk id="2" creationId="{BC907E94-5A26-F943-BB1B-64CF014A2FD0}"/>
          </ac:spMkLst>
        </pc:spChg>
        <pc:spChg chg="mod">
          <ac:chgData name="Romy Mil" userId="fb26a7d7-878e-4324-9e77-4a613a79da9f" providerId="ADAL" clId="{DED24A35-1AD0-F747-A31F-465DB6434355}" dt="2021-12-06T07:35:17.419" v="7" actId="20577"/>
          <ac:spMkLst>
            <pc:docMk/>
            <pc:sldMk cId="3099656489" sldId="274"/>
            <ac:spMk id="6" creationId="{A856163A-F8F2-3E4C-BCDB-7F9C443CD980}"/>
          </ac:spMkLst>
        </pc:spChg>
      </pc:sldChg>
      <pc:sldChg chg="modSp mod">
        <pc:chgData name="Romy Mil" userId="fb26a7d7-878e-4324-9e77-4a613a79da9f" providerId="ADAL" clId="{DED24A35-1AD0-F747-A31F-465DB6434355}" dt="2021-12-05T11:21:19.589" v="5" actId="20577"/>
        <pc:sldMkLst>
          <pc:docMk/>
          <pc:sldMk cId="3414976495" sldId="275"/>
        </pc:sldMkLst>
        <pc:spChg chg="mod">
          <ac:chgData name="Romy Mil" userId="fb26a7d7-878e-4324-9e77-4a613a79da9f" providerId="ADAL" clId="{DED24A35-1AD0-F747-A31F-465DB6434355}" dt="2021-12-05T11:21:19.589" v="5" actId="20577"/>
          <ac:spMkLst>
            <pc:docMk/>
            <pc:sldMk cId="3414976495" sldId="275"/>
            <ac:spMk id="3" creationId="{ECE1DC9E-BF9D-0B4E-A455-15A587FDF9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6-12-2021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hebt nu een persona ontwikkelt van de doelgroep. Je creëert een beeld waarin het duidelijk wordt hoe de doelgroep eruit ziet. Toch wil je meer verdieping aanbrengen, door onderzoek kun je inzien waar de doelgroep woont, welke politieke voorkeur er heerst, wat de algemene archetype leuk vind om te doen zoals gamen of shoppen. De tweede stap is het segmenteren van de doelgroep, hiermee bedoelen we het specificeren en uitdiepen van de doelgroep </a:t>
            </a:r>
            <a:r>
              <a:rPr lang="nl-NL" dirty="0">
                <a:sym typeface="Wingdings" pitchFamily="2" charset="2"/>
              </a:rPr>
              <a:t> Waarom vind Pietje veel affiniteit met tennis? Of waarom vind Kim het leuk om zich bezig te houden met politiek? Wat zijn gedeelde waarden die jij met je bedrijf hebt?</a:t>
            </a:r>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2</a:t>
            </a:fld>
            <a:endParaRPr lang="nl-NL"/>
          </a:p>
        </p:txBody>
      </p:sp>
    </p:spTree>
    <p:extLst>
      <p:ext uri="{BB962C8B-B14F-4D97-AF65-F5344CB8AC3E}">
        <p14:creationId xmlns:p14="http://schemas.microsoft.com/office/powerpoint/2010/main" val="2679878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ketresponse.nl/producten-diensten/bsr-leefstijle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efstijlvinder.nl/het-bsr-mod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Verdieping doelgroeponderzoek</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2">
                    <a:lumMod val="75000"/>
                  </a:schemeClr>
                </a:solidFill>
                <a:latin typeface="Arial" panose="020B0604020202020204" pitchFamily="34" charset="0"/>
                <a:cs typeface="Arial" panose="020B0604020202020204" pitchFamily="34" charset="0"/>
              </a:rPr>
              <a:t>Missie en visie</a:t>
            </a:r>
          </a:p>
          <a:p>
            <a:pPr>
              <a:buFont typeface="Wingdings" panose="05000000000000000000" pitchFamily="2" charset="2"/>
              <a:buChar char="q"/>
            </a:pPr>
            <a:r>
              <a:rPr lang="nl-NL" sz="1200" dirty="0">
                <a:solidFill>
                  <a:schemeClr val="bg1">
                    <a:lumMod val="65000"/>
                  </a:schemeClr>
                </a:solidFill>
                <a:latin typeface="Arial"/>
                <a:cs typeface="Arial"/>
              </a:rPr>
              <a:t> Nieuwe economie</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err="1">
                <a:solidFill>
                  <a:schemeClr val="bg1">
                    <a:lumMod val="65000"/>
                  </a:schemeClr>
                </a:solidFill>
                <a:latin typeface="Arial" panose="020B0604020202020204" pitchFamily="34" charset="0"/>
                <a:cs typeface="Arial" panose="020B0604020202020204" pitchFamily="34" charset="0"/>
              </a:rPr>
              <a:t>Qredits</a:t>
            </a:r>
            <a:endParaRPr lang="nl-NL" sz="1200" dirty="0">
              <a:solidFill>
                <a:schemeClr val="bg1">
                  <a:lumMod val="65000"/>
                </a:schemeClr>
              </a:solidFill>
              <a:latin typeface="Arial" panose="020B0604020202020204" pitchFamily="34" charset="0"/>
              <a:cs typeface="Arial" panose="020B0604020202020204" pitchFamily="34" charset="0"/>
            </a:endParaRPr>
          </a:p>
          <a:p>
            <a:pPr>
              <a:buFont typeface="Wingdings" pitchFamily="2" charset="2"/>
              <a:buChar char="ü"/>
            </a:pPr>
            <a:r>
              <a:rPr lang="nl-NL" sz="1200" b="1" dirty="0">
                <a:solidFill>
                  <a:srgbClr val="000644"/>
                </a:solidFill>
                <a:latin typeface="Arial" panose="020B0604020202020204" pitchFamily="34" charset="0"/>
                <a:cs typeface="Arial" panose="020B0604020202020204" pitchFamily="34" charset="0"/>
              </a:rPr>
              <a:t> Business Model Canvas</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Financieel management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9015"/>
            <a:ext cx="2562138" cy="2794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BSR-model</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Segmenteren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Persona</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BMC model</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Leefstijlvinder</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639583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rgbClr val="000644"/>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itchFamily="2" charset="2"/>
              <a:buChar char="q"/>
            </a:pPr>
            <a:r>
              <a:rPr lang="nl-NL" sz="1200" dirty="0">
                <a:solidFill>
                  <a:schemeClr val="bg2">
                    <a:lumMod val="75000"/>
                  </a:schemeClr>
                </a:solidFill>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Ondernemersverslag</a:t>
            </a:r>
          </a:p>
          <a:p>
            <a:pPr>
              <a:buFont typeface="Wingdings" panose="05000000000000000000" pitchFamily="2" charset="2"/>
              <a:buChar char="ü"/>
            </a:pPr>
            <a:r>
              <a:rPr lang="nl-NL" sz="1200" dirty="0">
                <a:solidFill>
                  <a:srgbClr val="000644"/>
                </a:solidFill>
                <a:latin typeface="Arial" panose="020B0604020202020204" pitchFamily="34" charset="0"/>
                <a:cs typeface="Arial" panose="020B0604020202020204" pitchFamily="34" charset="0"/>
              </a:rPr>
              <a:t> Podcast</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WOT analyse van A tot Z uitgelegd [update 2020]">
            <a:extLst>
              <a:ext uri="{FF2B5EF4-FFF2-40B4-BE49-F238E27FC236}">
                <a16:creationId xmlns:a16="http://schemas.microsoft.com/office/drawing/2014/main" id="{C4B00236-B5E3-4AB1-AA01-76CC875FB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16"/>
          <a:stretch/>
        </p:blipFill>
        <p:spPr bwMode="auto">
          <a:xfrm>
            <a:off x="1452867" y="1581565"/>
            <a:ext cx="9286266" cy="457952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E11741D-4A3F-4A36-9FF3-EA1690813C8B}"/>
              </a:ext>
            </a:extLst>
          </p:cNvPr>
          <p:cNvSpPr txBox="1"/>
          <p:nvPr/>
        </p:nvSpPr>
        <p:spPr>
          <a:xfrm>
            <a:off x="4092102" y="2567783"/>
            <a:ext cx="1789889" cy="464871"/>
          </a:xfrm>
          <a:prstGeom prst="rect">
            <a:avLst/>
          </a:prstGeom>
          <a:noFill/>
        </p:spPr>
        <p:txBody>
          <a:bodyPr wrap="square" rtlCol="0">
            <a:spAutoFit/>
          </a:bodyPr>
          <a:lstStyle/>
          <a:p>
            <a:pPr algn="ctr">
              <a:lnSpc>
                <a:spcPct val="150000"/>
              </a:lnSpc>
            </a:pPr>
            <a:r>
              <a:rPr lang="nl-NL" dirty="0"/>
              <a:t> </a:t>
            </a:r>
          </a:p>
        </p:txBody>
      </p:sp>
      <p:sp>
        <p:nvSpPr>
          <p:cNvPr id="8" name="Tekstvak 7">
            <a:extLst>
              <a:ext uri="{FF2B5EF4-FFF2-40B4-BE49-F238E27FC236}">
                <a16:creationId xmlns:a16="http://schemas.microsoft.com/office/drawing/2014/main" id="{7045AD13-52E2-40BE-9B06-1A5CB89A54FC}"/>
              </a:ext>
            </a:extLst>
          </p:cNvPr>
          <p:cNvSpPr txBox="1"/>
          <p:nvPr/>
        </p:nvSpPr>
        <p:spPr>
          <a:xfrm>
            <a:off x="8602494" y="2634845"/>
            <a:ext cx="1789889" cy="2308324"/>
          </a:xfrm>
          <a:prstGeom prst="rect">
            <a:avLst/>
          </a:prstGeom>
          <a:noFill/>
        </p:spPr>
        <p:txBody>
          <a:bodyPr wrap="square">
            <a:spAutoFit/>
          </a:bodyPr>
          <a:lstStyle/>
          <a:p>
            <a:pPr algn="ctr"/>
            <a:r>
              <a:rPr lang="nl-NL" dirty="0"/>
              <a:t>Welke bedreigingen haal ik uit de nieuwe kennis over de doelgroep van vandaag?</a:t>
            </a:r>
          </a:p>
          <a:p>
            <a:pPr algn="ctr"/>
            <a:endParaRPr lang="nl-NL" i="1" dirty="0"/>
          </a:p>
        </p:txBody>
      </p:sp>
      <p:sp>
        <p:nvSpPr>
          <p:cNvPr id="9" name="Tekstvak 8">
            <a:extLst>
              <a:ext uri="{FF2B5EF4-FFF2-40B4-BE49-F238E27FC236}">
                <a16:creationId xmlns:a16="http://schemas.microsoft.com/office/drawing/2014/main" id="{DDC11B26-920A-484C-9CA2-4B07E350E8F0}"/>
              </a:ext>
            </a:extLst>
          </p:cNvPr>
          <p:cNvSpPr txBox="1"/>
          <p:nvPr/>
        </p:nvSpPr>
        <p:spPr>
          <a:xfrm>
            <a:off x="6384587" y="2634845"/>
            <a:ext cx="1789889" cy="1754326"/>
          </a:xfrm>
          <a:prstGeom prst="rect">
            <a:avLst/>
          </a:prstGeom>
          <a:noFill/>
        </p:spPr>
        <p:txBody>
          <a:bodyPr wrap="square">
            <a:spAutoFit/>
          </a:bodyPr>
          <a:lstStyle/>
          <a:p>
            <a:pPr algn="ctr"/>
            <a:r>
              <a:rPr lang="nl-NL" dirty="0"/>
              <a:t>Welke kansen haal ik uit de nieuwe kennis over de doelgroep van vandaag?</a:t>
            </a:r>
          </a:p>
        </p:txBody>
      </p:sp>
      <p:sp>
        <p:nvSpPr>
          <p:cNvPr id="12" name="Titel 1">
            <a:extLst>
              <a:ext uri="{FF2B5EF4-FFF2-40B4-BE49-F238E27FC236}">
                <a16:creationId xmlns:a16="http://schemas.microsoft.com/office/drawing/2014/main" id="{C69BF2CD-13A1-4551-AB75-2B266BDCB56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solidFill>
                <a:srgbClr val="B8A1FF"/>
              </a:solidFill>
            </a:endParaRPr>
          </a:p>
        </p:txBody>
      </p:sp>
      <p:pic>
        <p:nvPicPr>
          <p:cNvPr id="13" name="Picture 2" descr="SWOT analyse van A tot Z uitgelegd [update 2020]">
            <a:extLst>
              <a:ext uri="{FF2B5EF4-FFF2-40B4-BE49-F238E27FC236}">
                <a16:creationId xmlns:a16="http://schemas.microsoft.com/office/drawing/2014/main" id="{8FA9D1CB-94EF-492A-9941-18BA10F1E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2" t="3488" r="23218" b="82881"/>
          <a:stretch/>
        </p:blipFill>
        <p:spPr bwMode="auto">
          <a:xfrm>
            <a:off x="1616412" y="779046"/>
            <a:ext cx="4951379" cy="802519"/>
          </a:xfrm>
          <a:prstGeom prst="rect">
            <a:avLst/>
          </a:prstGeom>
          <a:noFill/>
          <a:extLst>
            <a:ext uri="{909E8E84-426E-40DD-AFC4-6F175D3DCCD1}">
              <a14:hiddenFill xmlns:a14="http://schemas.microsoft.com/office/drawing/2010/main">
                <a:solidFill>
                  <a:srgbClr val="FFFFFF"/>
                </a:solidFill>
              </a14:hiddenFill>
            </a:ext>
          </a:extLst>
        </p:spPr>
      </p:pic>
      <p:sp>
        <p:nvSpPr>
          <p:cNvPr id="2" name="Ring 1">
            <a:extLst>
              <a:ext uri="{FF2B5EF4-FFF2-40B4-BE49-F238E27FC236}">
                <a16:creationId xmlns:a16="http://schemas.microsoft.com/office/drawing/2014/main" id="{378ED7B6-4DD0-2147-A58D-E4B890D34A90}"/>
              </a:ext>
            </a:extLst>
          </p:cNvPr>
          <p:cNvSpPr/>
          <p:nvPr/>
        </p:nvSpPr>
        <p:spPr>
          <a:xfrm>
            <a:off x="5533173" y="1180305"/>
            <a:ext cx="5589494" cy="5276435"/>
          </a:xfrm>
          <a:prstGeom prst="donut">
            <a:avLst>
              <a:gd name="adj" fmla="val 2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2365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BDBC5-A344-AF4A-BB62-D4EE43685B46}"/>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Verdieping doelgroeponderzoek</a:t>
            </a:r>
            <a:endParaRPr lang="nl-NL" dirty="0">
              <a:solidFill>
                <a:srgbClr val="B8A1FF"/>
              </a:solidFill>
            </a:endParaRPr>
          </a:p>
        </p:txBody>
      </p:sp>
      <p:sp>
        <p:nvSpPr>
          <p:cNvPr id="6" name="Tekstvak 5">
            <a:extLst>
              <a:ext uri="{FF2B5EF4-FFF2-40B4-BE49-F238E27FC236}">
                <a16:creationId xmlns:a16="http://schemas.microsoft.com/office/drawing/2014/main" id="{A785BC62-5375-7B46-B486-0386FFFA0964}"/>
              </a:ext>
            </a:extLst>
          </p:cNvPr>
          <p:cNvSpPr txBox="1"/>
          <p:nvPr/>
        </p:nvSpPr>
        <p:spPr>
          <a:xfrm>
            <a:off x="927735" y="1770698"/>
            <a:ext cx="10336530" cy="3785652"/>
          </a:xfrm>
          <a:prstGeom prst="rect">
            <a:avLst/>
          </a:prstGeom>
          <a:noFill/>
        </p:spPr>
        <p:txBody>
          <a:bodyPr wrap="square" rtlCol="0">
            <a:spAutoFit/>
          </a:bodyPr>
          <a:lstStyle/>
          <a:p>
            <a:pPr marL="342900" indent="-342900">
              <a:buFont typeface="Arial" panose="020B0604020202020204" pitchFamily="34" charset="0"/>
              <a:buChar char="•"/>
            </a:pPr>
            <a:r>
              <a:rPr lang="nl-NL" sz="2400" dirty="0">
                <a:solidFill>
                  <a:srgbClr val="000644"/>
                </a:solidFill>
                <a:sym typeface="Wingdings" pitchFamily="2" charset="2"/>
              </a:rPr>
              <a:t>Je hebt een eerste schets (persona) over jouw doelgroep.</a:t>
            </a:r>
          </a:p>
          <a:p>
            <a:pPr marL="342900" indent="-342900">
              <a:buFont typeface="Arial" panose="020B0604020202020204" pitchFamily="34" charset="0"/>
              <a:buChar char="•"/>
            </a:pPr>
            <a:endParaRPr lang="nl-NL" sz="2400" dirty="0">
              <a:solidFill>
                <a:srgbClr val="000644"/>
              </a:solidFill>
              <a:sym typeface="Wingdings" pitchFamily="2" charset="2"/>
            </a:endParaRPr>
          </a:p>
          <a:p>
            <a:pPr marL="342900" indent="-342900">
              <a:buFont typeface="Arial" panose="020B0604020202020204" pitchFamily="34" charset="0"/>
              <a:buChar char="•"/>
            </a:pPr>
            <a:r>
              <a:rPr lang="nl-NL" sz="2400" dirty="0">
                <a:solidFill>
                  <a:srgbClr val="000644"/>
                </a:solidFill>
                <a:sym typeface="Wingdings" pitchFamily="2" charset="2"/>
              </a:rPr>
              <a:t>Nu gaan we ons verdiepen in de persona </a:t>
            </a:r>
          </a:p>
          <a:p>
            <a:pPr marL="342900" indent="-342900">
              <a:buFont typeface="Arial" panose="020B0604020202020204" pitchFamily="34" charset="0"/>
              <a:buChar char="•"/>
            </a:pPr>
            <a:endParaRPr lang="nl-NL" sz="2400" dirty="0">
              <a:solidFill>
                <a:srgbClr val="000644"/>
              </a:solidFill>
              <a:sym typeface="Wingdings" pitchFamily="2" charset="2"/>
            </a:endParaRPr>
          </a:p>
          <a:p>
            <a:pPr marL="342900" indent="-342900">
              <a:buFont typeface="Arial" panose="020B0604020202020204" pitchFamily="34" charset="0"/>
              <a:buChar char="•"/>
            </a:pPr>
            <a:r>
              <a:rPr lang="nl-NL" sz="2400" dirty="0">
                <a:solidFill>
                  <a:srgbClr val="000644"/>
                </a:solidFill>
                <a:sym typeface="Wingdings" pitchFamily="2" charset="2"/>
              </a:rPr>
              <a:t>Indelen van de doelgroep in verschillende leefstijlen: BSR model</a:t>
            </a:r>
          </a:p>
          <a:p>
            <a:pPr marL="342900" indent="-342900">
              <a:buFont typeface="Arial" panose="020B0604020202020204" pitchFamily="34" charset="0"/>
              <a:buChar char="•"/>
            </a:pPr>
            <a:endParaRPr lang="nl-NL" sz="2400" dirty="0">
              <a:solidFill>
                <a:srgbClr val="000644"/>
              </a:solidFill>
              <a:sym typeface="Wingdings" pitchFamily="2" charset="2"/>
            </a:endParaRPr>
          </a:p>
          <a:p>
            <a:pPr marL="342900" indent="-342900">
              <a:buFont typeface="Arial" panose="020B0604020202020204" pitchFamily="34" charset="0"/>
              <a:buChar char="•"/>
            </a:pPr>
            <a:r>
              <a:rPr lang="nl-NL" sz="2400" dirty="0">
                <a:solidFill>
                  <a:srgbClr val="000644"/>
                </a:solidFill>
                <a:sym typeface="Wingdings" pitchFamily="2" charset="2"/>
              </a:rPr>
              <a:t>Door leefstijlen te begrijpen creëer je meer bereik.</a:t>
            </a:r>
          </a:p>
          <a:p>
            <a:pPr marL="342900" indent="-342900">
              <a:buFont typeface="Arial" panose="020B0604020202020204" pitchFamily="34" charset="0"/>
              <a:buChar char="•"/>
            </a:pPr>
            <a:endParaRPr lang="nl-NL" sz="2400" dirty="0">
              <a:solidFill>
                <a:srgbClr val="000644"/>
              </a:solidFill>
              <a:sym typeface="Wingdings" pitchFamily="2" charset="2"/>
            </a:endParaRPr>
          </a:p>
          <a:p>
            <a:pPr marL="342900" indent="-342900">
              <a:buFont typeface="Arial" panose="020B0604020202020204" pitchFamily="34" charset="0"/>
              <a:buChar char="•"/>
            </a:pPr>
            <a:endParaRPr lang="nl-NL" sz="2400" dirty="0">
              <a:solidFill>
                <a:srgbClr val="000644"/>
              </a:solidFill>
              <a:sym typeface="Wingdings" pitchFamily="2" charset="2"/>
            </a:endParaRPr>
          </a:p>
          <a:p>
            <a:pPr marL="342900" indent="-342900">
              <a:buFont typeface="Arial" panose="020B0604020202020204" pitchFamily="34" charset="0"/>
              <a:buChar char="•"/>
            </a:pPr>
            <a:endParaRPr lang="nl-NL" sz="2400" dirty="0">
              <a:solidFill>
                <a:srgbClr val="000644"/>
              </a:solidFill>
            </a:endParaRPr>
          </a:p>
        </p:txBody>
      </p:sp>
    </p:spTree>
    <p:extLst>
      <p:ext uri="{BB962C8B-B14F-4D97-AF65-F5344CB8AC3E}">
        <p14:creationId xmlns:p14="http://schemas.microsoft.com/office/powerpoint/2010/main" val="31862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a:xfrm>
            <a:off x="957448" y="104313"/>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Terugblik persona: Weet je nog?</a:t>
            </a:r>
            <a:endParaRPr lang="nl-NL" b="1" dirty="0">
              <a:solidFill>
                <a:srgbClr val="B8A1FF"/>
              </a:solidFill>
            </a:endParaRPr>
          </a:p>
        </p:txBody>
      </p:sp>
      <p:sp>
        <p:nvSpPr>
          <p:cNvPr id="3" name="Tekstvak 2">
            <a:extLst>
              <a:ext uri="{FF2B5EF4-FFF2-40B4-BE49-F238E27FC236}">
                <a16:creationId xmlns:a16="http://schemas.microsoft.com/office/drawing/2014/main" id="{27022589-64B5-4F4A-8111-D2D9E785B26E}"/>
              </a:ext>
            </a:extLst>
          </p:cNvPr>
          <p:cNvSpPr txBox="1"/>
          <p:nvPr/>
        </p:nvSpPr>
        <p:spPr>
          <a:xfrm>
            <a:off x="957448" y="1441306"/>
            <a:ext cx="10704121" cy="2585323"/>
          </a:xfrm>
          <a:prstGeom prst="rect">
            <a:avLst/>
          </a:prstGeom>
          <a:noFill/>
        </p:spPr>
        <p:txBody>
          <a:bodyPr wrap="square" rtlCol="0">
            <a:spAutoFit/>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285750" indent="-285750">
              <a:buFont typeface="Arial" panose="020B0604020202020204" pitchFamily="34" charset="0"/>
              <a:buChar char="•"/>
            </a:pPr>
            <a:endParaRPr lang="nl-NL" dirty="0"/>
          </a:p>
          <a:p>
            <a:pPr marL="342900" indent="-342900">
              <a:buFont typeface="+mj-lt"/>
              <a:buAutoNum type="arabicPeriod"/>
            </a:pPr>
            <a:endParaRPr lang="nl-NL" dirty="0"/>
          </a:p>
        </p:txBody>
      </p:sp>
      <p:pic>
        <p:nvPicPr>
          <p:cNvPr id="5" name="Afbeelding 4">
            <a:extLst>
              <a:ext uri="{FF2B5EF4-FFF2-40B4-BE49-F238E27FC236}">
                <a16:creationId xmlns:a16="http://schemas.microsoft.com/office/drawing/2014/main" id="{F2884E39-41D5-B543-8639-7133447F5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322" y="1155556"/>
            <a:ext cx="10137678" cy="5702444"/>
          </a:xfrm>
          <a:prstGeom prst="rect">
            <a:avLst/>
          </a:prstGeom>
        </p:spPr>
      </p:pic>
    </p:spTree>
    <p:extLst>
      <p:ext uri="{BB962C8B-B14F-4D97-AF65-F5344CB8AC3E}">
        <p14:creationId xmlns:p14="http://schemas.microsoft.com/office/powerpoint/2010/main" val="29397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606472" y="307834"/>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Diepte-interview: Weet je nog?</a:t>
            </a:r>
            <a:endParaRPr lang="nl-NL" dirty="0"/>
          </a:p>
        </p:txBody>
      </p:sp>
      <p:sp>
        <p:nvSpPr>
          <p:cNvPr id="4" name="Tekstvak 3">
            <a:extLst>
              <a:ext uri="{FF2B5EF4-FFF2-40B4-BE49-F238E27FC236}">
                <a16:creationId xmlns:a16="http://schemas.microsoft.com/office/drawing/2014/main" id="{F27C6DFF-033A-B647-9376-1EF830466272}"/>
              </a:ext>
            </a:extLst>
          </p:cNvPr>
          <p:cNvSpPr txBox="1"/>
          <p:nvPr/>
        </p:nvSpPr>
        <p:spPr>
          <a:xfrm>
            <a:off x="606471" y="1589041"/>
            <a:ext cx="9974443" cy="6186309"/>
          </a:xfrm>
          <a:prstGeom prst="rect">
            <a:avLst/>
          </a:prstGeom>
          <a:noFill/>
        </p:spPr>
        <p:txBody>
          <a:bodyPr wrap="square" rtlCol="0">
            <a:spAutoFit/>
          </a:bodyPr>
          <a:lstStyle/>
          <a:p>
            <a:r>
              <a:rPr lang="nl-NL" b="1" dirty="0">
                <a:solidFill>
                  <a:srgbClr val="B8A1FF"/>
                </a:solidFill>
              </a:rPr>
              <a:t>Doel: Het ‘waarom’ achter opvattingen en inzichten van de respondent achterhalen.</a:t>
            </a:r>
          </a:p>
          <a:p>
            <a:endParaRPr lang="nl-NL" dirty="0"/>
          </a:p>
          <a:p>
            <a:r>
              <a:rPr lang="nl-NL" b="1" dirty="0"/>
              <a:t>Voordelen diepte-interview</a:t>
            </a:r>
          </a:p>
          <a:p>
            <a:pPr marL="285750" indent="-285750">
              <a:buFont typeface="Arial" panose="020B0604020202020204" pitchFamily="34" charset="0"/>
              <a:buChar char="•"/>
            </a:pPr>
            <a:r>
              <a:rPr lang="nl-NL" i="1" dirty="0"/>
              <a:t>Diepgaand inzicht </a:t>
            </a:r>
          </a:p>
          <a:p>
            <a:pPr marL="285750" indent="-285750">
              <a:buFont typeface="Arial" panose="020B0604020202020204" pitchFamily="34" charset="0"/>
              <a:buChar char="•"/>
            </a:pPr>
            <a:r>
              <a:rPr lang="nl-NL" i="1" dirty="0"/>
              <a:t>Gedachtevorming van de respondent kan worden blootgelegd.</a:t>
            </a:r>
          </a:p>
          <a:p>
            <a:pPr marL="285750" indent="-285750">
              <a:buFont typeface="Arial" panose="020B0604020202020204" pitchFamily="34" charset="0"/>
              <a:buChar char="•"/>
            </a:pPr>
            <a:r>
              <a:rPr lang="nl-NL" i="1" dirty="0"/>
              <a:t>Veel informatie </a:t>
            </a:r>
          </a:p>
          <a:p>
            <a:endParaRPr lang="nl-NL" i="1" dirty="0"/>
          </a:p>
          <a:p>
            <a:r>
              <a:rPr lang="nl-NL" b="1" dirty="0"/>
              <a:t>Hoe?</a:t>
            </a:r>
          </a:p>
          <a:p>
            <a:pPr marL="285750" indent="-285750">
              <a:buFont typeface="Arial" panose="020B0604020202020204" pitchFamily="34" charset="0"/>
              <a:buChar char="•"/>
            </a:pPr>
            <a:r>
              <a:rPr lang="nl-NL" i="1" dirty="0"/>
              <a:t>Je stelt een lijst op met relevante onderwerpen voor het interview.</a:t>
            </a:r>
          </a:p>
          <a:p>
            <a:pPr marL="285750" indent="-285750">
              <a:buFont typeface="Arial" panose="020B0604020202020204" pitchFamily="34" charset="0"/>
              <a:buChar char="•"/>
            </a:pPr>
            <a:r>
              <a:rPr lang="nl-NL" i="1" dirty="0"/>
              <a:t>Aan de hand hiervan ontwikkel je de vragen. (voorbeeld op de volgende slide)</a:t>
            </a:r>
          </a:p>
          <a:p>
            <a:pPr marL="285750" indent="-285750">
              <a:buFont typeface="Arial" panose="020B0604020202020204" pitchFamily="34" charset="0"/>
              <a:buChar char="•"/>
            </a:pPr>
            <a:r>
              <a:rPr lang="nl-NL" i="1" dirty="0"/>
              <a:t>Je probeert zoveel mogelijk informatie los te krijgen door de juiste vragen.</a:t>
            </a:r>
          </a:p>
          <a:p>
            <a:pPr marL="285750" indent="-285750">
              <a:buFont typeface="Arial" panose="020B0604020202020204" pitchFamily="34" charset="0"/>
              <a:buChar char="•"/>
            </a:pPr>
            <a:endParaRPr lang="nl-NL" i="1" dirty="0"/>
          </a:p>
          <a:p>
            <a:r>
              <a:rPr lang="nl-NL" b="1" dirty="0"/>
              <a:t>Gewenst resultaat:</a:t>
            </a:r>
          </a:p>
          <a:p>
            <a:r>
              <a:rPr lang="nl-NL" dirty="0"/>
              <a:t>Inzicht in de behoeften en achterliggende waarden van de doelgroep.</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98989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D255D-99C2-F74B-8591-F2FCB0E04CD5}"/>
              </a:ext>
            </a:extLst>
          </p:cNvPr>
          <p:cNvSpPr>
            <a:spLocks noGrp="1"/>
          </p:cNvSpPr>
          <p:nvPr>
            <p:ph type="title"/>
          </p:nvPr>
        </p:nvSpPr>
        <p:spPr>
          <a:xfrm>
            <a:off x="422564" y="149972"/>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Introductie: BSR-model</a:t>
            </a:r>
            <a:endParaRPr lang="nl-NL" dirty="0"/>
          </a:p>
        </p:txBody>
      </p:sp>
      <p:sp>
        <p:nvSpPr>
          <p:cNvPr id="3" name="Tekstvak 2">
            <a:extLst>
              <a:ext uri="{FF2B5EF4-FFF2-40B4-BE49-F238E27FC236}">
                <a16:creationId xmlns:a16="http://schemas.microsoft.com/office/drawing/2014/main" id="{D92CB730-4749-4040-9C59-823FAAB6F093}"/>
              </a:ext>
            </a:extLst>
          </p:cNvPr>
          <p:cNvSpPr txBox="1"/>
          <p:nvPr/>
        </p:nvSpPr>
        <p:spPr>
          <a:xfrm>
            <a:off x="422564" y="1483352"/>
            <a:ext cx="5158839" cy="2308324"/>
          </a:xfrm>
          <a:prstGeom prst="rect">
            <a:avLst/>
          </a:prstGeom>
          <a:noFill/>
        </p:spPr>
        <p:txBody>
          <a:bodyPr wrap="square" rtlCol="0">
            <a:spAutoFit/>
          </a:bodyPr>
          <a:lstStyle/>
          <a:p>
            <a:r>
              <a:rPr lang="nl-NL" i="1" dirty="0"/>
              <a:t>1. Waarom trekt het ene gezin met een peuter door Tibet, terwijl het andere in een bungalowpark met subtropisch zwembad vakantie viert? </a:t>
            </a:r>
          </a:p>
          <a:p>
            <a:endParaRPr lang="nl-NL" i="1" dirty="0"/>
          </a:p>
          <a:p>
            <a:r>
              <a:rPr lang="nl-NL" i="1" dirty="0"/>
              <a:t>2. Waarom woont het ene jonge stel op een woonboot in Amsterdam, terwijl het andere gelukkig is in een rijtjeshuis in die ene Vinex wijk? </a:t>
            </a:r>
          </a:p>
          <a:p>
            <a:endParaRPr lang="nl-NL" i="1" dirty="0"/>
          </a:p>
        </p:txBody>
      </p:sp>
      <p:pic>
        <p:nvPicPr>
          <p:cNvPr id="5" name="Afbeelding 4">
            <a:extLst>
              <a:ext uri="{FF2B5EF4-FFF2-40B4-BE49-F238E27FC236}">
                <a16:creationId xmlns:a16="http://schemas.microsoft.com/office/drawing/2014/main" id="{17B4D3C0-098C-9A48-95E2-5233DBEBB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662" y="1325629"/>
            <a:ext cx="6254338" cy="5532371"/>
          </a:xfrm>
          <a:prstGeom prst="rect">
            <a:avLst/>
          </a:prstGeom>
        </p:spPr>
      </p:pic>
      <p:sp>
        <p:nvSpPr>
          <p:cNvPr id="6" name="Tekstvak 5">
            <a:extLst>
              <a:ext uri="{FF2B5EF4-FFF2-40B4-BE49-F238E27FC236}">
                <a16:creationId xmlns:a16="http://schemas.microsoft.com/office/drawing/2014/main" id="{6DCA1CBE-3D1D-4A0D-AAAF-8FB7BAD8D483}"/>
              </a:ext>
            </a:extLst>
          </p:cNvPr>
          <p:cNvSpPr txBox="1"/>
          <p:nvPr/>
        </p:nvSpPr>
        <p:spPr>
          <a:xfrm>
            <a:off x="422564" y="3799493"/>
            <a:ext cx="4867066" cy="1223920"/>
          </a:xfrm>
          <a:prstGeom prst="rect">
            <a:avLst/>
          </a:prstGeom>
          <a:noFill/>
        </p:spPr>
        <p:txBody>
          <a:bodyPr wrap="square">
            <a:spAutoFit/>
          </a:bodyPr>
          <a:lstStyle/>
          <a:p>
            <a:r>
              <a:rPr lang="nl-NL" b="1" i="1" dirty="0"/>
              <a:t>Het antwoord: zelfde sociale- en demografische gegevens, maar verschillende leefstijlen. En leefstijlen, dát is waar je met het BSR-model grip op krijgt.</a:t>
            </a:r>
          </a:p>
        </p:txBody>
      </p:sp>
      <p:sp>
        <p:nvSpPr>
          <p:cNvPr id="8" name="Tekstvak 7">
            <a:extLst>
              <a:ext uri="{FF2B5EF4-FFF2-40B4-BE49-F238E27FC236}">
                <a16:creationId xmlns:a16="http://schemas.microsoft.com/office/drawing/2014/main" id="{43F792D6-C375-4D6D-AED3-A7B7EB9AB0DD}"/>
              </a:ext>
            </a:extLst>
          </p:cNvPr>
          <p:cNvSpPr txBox="1"/>
          <p:nvPr/>
        </p:nvSpPr>
        <p:spPr>
          <a:xfrm>
            <a:off x="422564" y="5528797"/>
            <a:ext cx="3307466" cy="369332"/>
          </a:xfrm>
          <a:prstGeom prst="rect">
            <a:avLst/>
          </a:prstGeom>
          <a:noFill/>
        </p:spPr>
        <p:txBody>
          <a:bodyPr wrap="square">
            <a:spAutoFit/>
          </a:bodyPr>
          <a:lstStyle/>
          <a:p>
            <a:r>
              <a:rPr lang="nl-NL" b="1" i="1" dirty="0">
                <a:solidFill>
                  <a:srgbClr val="002060"/>
                </a:solidFill>
              </a:rPr>
              <a:t>Meer info vind je </a:t>
            </a:r>
            <a:r>
              <a:rPr lang="nl-NL" dirty="0">
                <a:hlinkClick r:id="rId3"/>
              </a:rPr>
              <a:t>hier</a:t>
            </a:r>
            <a:r>
              <a:rPr lang="nl-NL" dirty="0"/>
              <a:t>.</a:t>
            </a:r>
          </a:p>
        </p:txBody>
      </p:sp>
    </p:spTree>
    <p:extLst>
      <p:ext uri="{BB962C8B-B14F-4D97-AF65-F5344CB8AC3E}">
        <p14:creationId xmlns:p14="http://schemas.microsoft.com/office/powerpoint/2010/main" val="15575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D255D-99C2-F74B-8591-F2FCB0E04CD5}"/>
              </a:ext>
            </a:extLst>
          </p:cNvPr>
          <p:cNvSpPr>
            <a:spLocks noGrp="1"/>
          </p:cNvSpPr>
          <p:nvPr>
            <p:ph type="title"/>
          </p:nvPr>
        </p:nvSpPr>
        <p:spPr>
          <a:xfrm>
            <a:off x="422564" y="149972"/>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Introductie: BSR-model</a:t>
            </a:r>
            <a:endParaRPr lang="nl-NL" dirty="0"/>
          </a:p>
        </p:txBody>
      </p:sp>
      <p:pic>
        <p:nvPicPr>
          <p:cNvPr id="1026" name="Picture 2" descr="bsrgis">
            <a:extLst>
              <a:ext uri="{FF2B5EF4-FFF2-40B4-BE49-F238E27FC236}">
                <a16:creationId xmlns:a16="http://schemas.microsoft.com/office/drawing/2014/main" id="{B2E738E3-BA37-4C57-9B39-3ECBFD355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1347144"/>
            <a:ext cx="6877050" cy="4781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9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AAF2B18-E063-854A-815D-2A4517DE5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0" y="1870074"/>
            <a:ext cx="8280400" cy="4987925"/>
          </a:xfrm>
          <a:prstGeom prst="rect">
            <a:avLst/>
          </a:prstGeom>
        </p:spPr>
      </p:pic>
      <p:sp>
        <p:nvSpPr>
          <p:cNvPr id="2" name="Titel 1">
            <a:extLst>
              <a:ext uri="{FF2B5EF4-FFF2-40B4-BE49-F238E27FC236}">
                <a16:creationId xmlns:a16="http://schemas.microsoft.com/office/drawing/2014/main" id="{BC907E94-5A26-F943-BB1B-64CF014A2FD0}"/>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Leefstijlvinder x BSR model</a:t>
            </a:r>
          </a:p>
        </p:txBody>
      </p:sp>
      <p:sp>
        <p:nvSpPr>
          <p:cNvPr id="3" name="Tekstvak 2">
            <a:extLst>
              <a:ext uri="{FF2B5EF4-FFF2-40B4-BE49-F238E27FC236}">
                <a16:creationId xmlns:a16="http://schemas.microsoft.com/office/drawing/2014/main" id="{026DEA8D-5572-AA4A-BF26-C91770D85005}"/>
              </a:ext>
            </a:extLst>
          </p:cNvPr>
          <p:cNvSpPr txBox="1"/>
          <p:nvPr/>
        </p:nvSpPr>
        <p:spPr>
          <a:xfrm>
            <a:off x="479612" y="5513294"/>
            <a:ext cx="3863788" cy="1754326"/>
          </a:xfrm>
          <a:prstGeom prst="rect">
            <a:avLst/>
          </a:prstGeom>
          <a:noFill/>
        </p:spPr>
        <p:txBody>
          <a:bodyPr wrap="square" rtlCol="0">
            <a:spAutoFit/>
          </a:bodyPr>
          <a:lstStyle/>
          <a:p>
            <a:pPr fontAlgn="base"/>
            <a:r>
              <a:rPr lang="nl-NL" dirty="0"/>
              <a:t>Via </a:t>
            </a:r>
            <a:r>
              <a:rPr lang="nl-NL" dirty="0">
                <a:hlinkClick r:id="rId3"/>
              </a:rPr>
              <a:t>deze</a:t>
            </a:r>
            <a:r>
              <a:rPr lang="nl-NL" dirty="0"/>
              <a:t> website kun je verschillende </a:t>
            </a:r>
          </a:p>
          <a:p>
            <a:pPr fontAlgn="base"/>
            <a:r>
              <a:rPr lang="nl-NL" dirty="0"/>
              <a:t>Leefstijlen vinden, gebaseerd op het</a:t>
            </a:r>
          </a:p>
          <a:p>
            <a:pPr fontAlgn="base"/>
            <a:r>
              <a:rPr lang="nl-NL" dirty="0"/>
              <a:t>BSR-model.</a:t>
            </a:r>
          </a:p>
          <a:p>
            <a:pPr fontAlgn="base"/>
            <a:endParaRPr lang="nl-NL" dirty="0"/>
          </a:p>
          <a:p>
            <a:pPr fontAlgn="base"/>
            <a:br>
              <a:rPr lang="nl-NL" dirty="0"/>
            </a:br>
            <a:endParaRPr lang="nl-NL" dirty="0"/>
          </a:p>
        </p:txBody>
      </p:sp>
      <p:sp>
        <p:nvSpPr>
          <p:cNvPr id="6" name="Tekstvak 5">
            <a:extLst>
              <a:ext uri="{FF2B5EF4-FFF2-40B4-BE49-F238E27FC236}">
                <a16:creationId xmlns:a16="http://schemas.microsoft.com/office/drawing/2014/main" id="{A856163A-F8F2-3E4C-BCDB-7F9C443CD980}"/>
              </a:ext>
            </a:extLst>
          </p:cNvPr>
          <p:cNvSpPr txBox="1"/>
          <p:nvPr/>
        </p:nvSpPr>
        <p:spPr>
          <a:xfrm>
            <a:off x="838200" y="1321356"/>
            <a:ext cx="9785307" cy="369332"/>
          </a:xfrm>
          <a:prstGeom prst="rect">
            <a:avLst/>
          </a:prstGeom>
          <a:noFill/>
        </p:spPr>
        <p:txBody>
          <a:bodyPr wrap="none" rtlCol="0">
            <a:spAutoFit/>
          </a:bodyPr>
          <a:lstStyle/>
          <a:p>
            <a:r>
              <a:rPr lang="nl-NL"/>
              <a:t>De leefstijlvinder </a:t>
            </a:r>
            <a:r>
              <a:rPr lang="nl-NL" dirty="0"/>
              <a:t>segmenteert het BSR-model in verschillende doelgroepen met hun eigen kenmerken.</a:t>
            </a:r>
          </a:p>
        </p:txBody>
      </p:sp>
    </p:spTree>
    <p:extLst>
      <p:ext uri="{BB962C8B-B14F-4D97-AF65-F5344CB8AC3E}">
        <p14:creationId xmlns:p14="http://schemas.microsoft.com/office/powerpoint/2010/main" val="309965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71080-A583-2E4E-870C-895575633696}"/>
              </a:ext>
            </a:extLst>
          </p:cNvPr>
          <p:cNvSpPr>
            <a:spLocks noGrp="1"/>
          </p:cNvSpPr>
          <p:nvPr>
            <p:ph type="title"/>
          </p:nvPr>
        </p:nvSpPr>
        <p:spPr>
          <a:xfrm>
            <a:off x="1228165" y="0"/>
            <a:ext cx="10515600" cy="1325563"/>
          </a:xfrm>
        </p:spPr>
        <p:txBody>
          <a:bodyPr>
            <a:normAutofit/>
          </a:bodyPr>
          <a:lstStyle/>
          <a:p>
            <a:r>
              <a:rPr lang="nl-NL" sz="4000" b="1" dirty="0">
                <a:solidFill>
                  <a:srgbClr val="B8A1FF"/>
                </a:solidFill>
                <a:latin typeface="Arial" panose="020B0604020202020204" pitchFamily="34" charset="0"/>
                <a:cs typeface="Arial" panose="020B0604020202020204" pitchFamily="34" charset="0"/>
              </a:rPr>
              <a:t>Wat betekent dit voor het BMC model?</a:t>
            </a:r>
          </a:p>
        </p:txBody>
      </p:sp>
      <p:pic>
        <p:nvPicPr>
          <p:cNvPr id="3" name="Afbeelding 2">
            <a:extLst>
              <a:ext uri="{FF2B5EF4-FFF2-40B4-BE49-F238E27FC236}">
                <a16:creationId xmlns:a16="http://schemas.microsoft.com/office/drawing/2014/main" id="{7862ACB4-E814-2049-AAC4-5F84A3E8F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044" y="1213981"/>
            <a:ext cx="7525912" cy="5644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et ongelooflijke verhaal van de Post-it® - be-mastics.be">
            <a:extLst>
              <a:ext uri="{FF2B5EF4-FFF2-40B4-BE49-F238E27FC236}">
                <a16:creationId xmlns:a16="http://schemas.microsoft.com/office/drawing/2014/main" id="{B55AB969-D8D3-7541-900A-C36219E14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6" y="2265984"/>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t ongelooflijke verhaal van de Post-it® - be-mastics.be">
            <a:extLst>
              <a:ext uri="{FF2B5EF4-FFF2-40B4-BE49-F238E27FC236}">
                <a16:creationId xmlns:a16="http://schemas.microsoft.com/office/drawing/2014/main" id="{D7A199F0-A607-A248-B9A4-6EC4616D1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6" y="3916794"/>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t ongelooflijke verhaal van de Post-it® - be-mastics.be">
            <a:extLst>
              <a:ext uri="{FF2B5EF4-FFF2-40B4-BE49-F238E27FC236}">
                <a16:creationId xmlns:a16="http://schemas.microsoft.com/office/drawing/2014/main" id="{2D8EF1BA-4992-824F-B8E9-80CE8989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01" y="2897996"/>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et ongelooflijke verhaal van de Post-it® - be-mastics.be">
            <a:extLst>
              <a:ext uri="{FF2B5EF4-FFF2-40B4-BE49-F238E27FC236}">
                <a16:creationId xmlns:a16="http://schemas.microsoft.com/office/drawing/2014/main" id="{00CC8ACE-C7C1-CE45-89F3-7E74C795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094" y="2897996"/>
            <a:ext cx="959811" cy="8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5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088AD-D997-EA4D-82CD-12B4C10CFE94}"/>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Opdracht</a:t>
            </a:r>
          </a:p>
        </p:txBody>
      </p:sp>
      <p:sp>
        <p:nvSpPr>
          <p:cNvPr id="3" name="Tekstvak 2">
            <a:extLst>
              <a:ext uri="{FF2B5EF4-FFF2-40B4-BE49-F238E27FC236}">
                <a16:creationId xmlns:a16="http://schemas.microsoft.com/office/drawing/2014/main" id="{ECE1DC9E-BF9D-0B4E-A455-15A587FDF9FF}"/>
              </a:ext>
            </a:extLst>
          </p:cNvPr>
          <p:cNvSpPr txBox="1"/>
          <p:nvPr/>
        </p:nvSpPr>
        <p:spPr>
          <a:xfrm>
            <a:off x="838200" y="1573306"/>
            <a:ext cx="8130239" cy="4524315"/>
          </a:xfrm>
          <a:prstGeom prst="rect">
            <a:avLst/>
          </a:prstGeom>
          <a:noFill/>
        </p:spPr>
        <p:txBody>
          <a:bodyPr wrap="none" rtlCol="0">
            <a:spAutoFit/>
          </a:bodyPr>
          <a:lstStyle/>
          <a:p>
            <a:pPr marL="342900" indent="-342900">
              <a:buAutoNum type="arabicPeriod"/>
            </a:pPr>
            <a:r>
              <a:rPr lang="nl-NL" dirty="0"/>
              <a:t>Verdiep je in het BSR-model en de Leefstijlvlinder. </a:t>
            </a:r>
          </a:p>
          <a:p>
            <a:pPr marL="342900" indent="-342900">
              <a:buAutoNum type="arabicPeriod"/>
            </a:pPr>
            <a:endParaRPr lang="nl-NL" dirty="0"/>
          </a:p>
          <a:p>
            <a:pPr marL="342900" indent="-342900">
              <a:buAutoNum type="arabicPeriod"/>
            </a:pPr>
            <a:r>
              <a:rPr lang="nl-NL" dirty="0"/>
              <a:t>Breng verdieping aan in je persona op basis van deze nieuwe informatie.</a:t>
            </a:r>
          </a:p>
          <a:p>
            <a:pPr marL="342900" indent="-342900">
              <a:buAutoNum type="arabicPeriod"/>
            </a:pPr>
            <a:endParaRPr lang="nl-NL" dirty="0"/>
          </a:p>
          <a:p>
            <a:pPr marL="342900" indent="-342900">
              <a:buAutoNum type="arabicPeriod"/>
            </a:pPr>
            <a:r>
              <a:rPr lang="nl-NL" dirty="0"/>
              <a:t>Koppel de resultaten van je persona aan het BMC model.</a:t>
            </a:r>
            <a:endParaRPr lang="nl-NL" b="1" i="1" dirty="0"/>
          </a:p>
          <a:p>
            <a:r>
              <a:rPr lang="nl-NL" b="1" i="1" dirty="0"/>
              <a:t>*Vragen die je kunt stellen tijdens het verdiepen van de persona en het BMC model</a:t>
            </a:r>
          </a:p>
          <a:p>
            <a:r>
              <a:rPr lang="nl-NL" dirty="0"/>
              <a:t>3.1  Wat betekent de persona voor mijn waarde propositie?</a:t>
            </a:r>
          </a:p>
          <a:p>
            <a:r>
              <a:rPr lang="nl-NL" dirty="0"/>
              <a:t>3.2 Wat betekent de persona voor de boodschap die ik wil overbrengen?</a:t>
            </a:r>
          </a:p>
          <a:p>
            <a:r>
              <a:rPr lang="nl-NL" dirty="0"/>
              <a:t>3.3 Wat betekent de persona voor mijn </a:t>
            </a:r>
            <a:r>
              <a:rPr lang="nl-NL" dirty="0" err="1"/>
              <a:t>tone</a:t>
            </a:r>
            <a:r>
              <a:rPr lang="nl-NL" dirty="0"/>
              <a:t> of </a:t>
            </a:r>
            <a:r>
              <a:rPr lang="nl-NL" dirty="0" err="1"/>
              <a:t>voice</a:t>
            </a:r>
            <a:r>
              <a:rPr lang="nl-NL" dirty="0"/>
              <a:t>?</a:t>
            </a:r>
          </a:p>
          <a:p>
            <a:r>
              <a:rPr lang="nl-NL" dirty="0"/>
              <a:t>3.4 Wat betekent de persona voor de kanalen die ik in wil zetten?</a:t>
            </a:r>
          </a:p>
          <a:p>
            <a:r>
              <a:rPr lang="nl-NL" dirty="0"/>
              <a:t>3.5 Wat betekent de persona voor mijn klantrelaties?</a:t>
            </a:r>
          </a:p>
          <a:p>
            <a:endParaRPr lang="nl-NL" dirty="0"/>
          </a:p>
          <a:p>
            <a:r>
              <a:rPr lang="nl-NL" dirty="0"/>
              <a:t>4. Werk nu ook aan de </a:t>
            </a:r>
            <a:r>
              <a:rPr lang="nl-NL" i="1" dirty="0"/>
              <a:t>kansen en bedreigingen </a:t>
            </a:r>
            <a:r>
              <a:rPr lang="nl-NL" dirty="0"/>
              <a:t>van de SWOT-analyse.</a:t>
            </a:r>
          </a:p>
          <a:p>
            <a:endParaRPr lang="nl-NL" dirty="0">
              <a:sym typeface="Wingdings" pitchFamily="2" charset="2"/>
            </a:endParaRPr>
          </a:p>
          <a:p>
            <a:endParaRPr lang="nl-NL" dirty="0">
              <a:sym typeface="Wingdings" pitchFamily="2" charset="2"/>
            </a:endParaRPr>
          </a:p>
          <a:p>
            <a:endParaRPr lang="nl-NL" dirty="0"/>
          </a:p>
        </p:txBody>
      </p:sp>
    </p:spTree>
    <p:extLst>
      <p:ext uri="{BB962C8B-B14F-4D97-AF65-F5344CB8AC3E}">
        <p14:creationId xmlns:p14="http://schemas.microsoft.com/office/powerpoint/2010/main" val="34149764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 maandag 22 november" id="{C01BAD4C-F3B0-414D-8368-E6A243C9E56B}" vid="{64840008-6871-944C-8C15-74064ED769E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c6f82ce1-f6df-49a5-8b49-cf8409a27aa4"/>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infopath/2007/PartnerControls"/>
    <ds:schemaRef ds:uri="2c4f0c93-2979-4f27-aab2-70de95932352"/>
  </ds:schemaRefs>
</ds:datastoreItem>
</file>

<file path=customXml/itemProps2.xml><?xml version="1.0" encoding="utf-8"?>
<ds:datastoreItem xmlns:ds="http://schemas.openxmlformats.org/officeDocument/2006/customXml" ds:itemID="{8899890D-19C3-4912-9486-C896FCDCF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193</TotalTime>
  <Words>592</Words>
  <Application>Microsoft Office PowerPoint</Application>
  <PresentationFormat>Breedbeeld</PresentationFormat>
  <Paragraphs>100</Paragraphs>
  <Slides>10</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Wingdings</vt:lpstr>
      <vt:lpstr>Kantoorthema</vt:lpstr>
      <vt:lpstr>PowerPoint-presentatie</vt:lpstr>
      <vt:lpstr>Verdieping doelgroeponderzoek</vt:lpstr>
      <vt:lpstr>Terugblik persona: Weet je nog?</vt:lpstr>
      <vt:lpstr>Diepte-interview: Weet je nog?</vt:lpstr>
      <vt:lpstr>Introductie: BSR-model</vt:lpstr>
      <vt:lpstr>Introductie: BSR-model</vt:lpstr>
      <vt:lpstr>Leefstijlvinder x BSR model</vt:lpstr>
      <vt:lpstr>Wat betekent dit voor het BMC model?</vt:lpstr>
      <vt:lpstr>Opdracht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Mil,Romy R.A.G. van</dc:creator>
  <cp:lastModifiedBy>Thomas Noordeloos</cp:lastModifiedBy>
  <cp:revision>1</cp:revision>
  <dcterms:created xsi:type="dcterms:W3CDTF">2021-12-05T08:54:14Z</dcterms:created>
  <dcterms:modified xsi:type="dcterms:W3CDTF">2021-12-06T10:20:24Z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